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8" r:id="rId4"/>
    <p:sldId id="257" r:id="rId5"/>
    <p:sldId id="261" r:id="rId6"/>
    <p:sldId id="259"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3544889895"/>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3279720660"/>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759226833"/>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4264196823"/>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617882965"/>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1963556369"/>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1039368809"/>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1723204883"/>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2207763029"/>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4097897002"/>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973E16F-0B01-49E6-895D-940DAFFA0FB7}" type="datetimeFigureOut">
              <a:rPr lang="en-US" smtClean="0"/>
              <a:t>11/18/2025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2B4E0E0-FFA6-470D-8795-43DB6FA49DF4}" type="slidenum">
              <a:rPr lang="en-US" smtClean="0"/>
              <a:t>‹#›</a:t>
            </a:fld>
            <a:endParaRPr lang="en-US" dirty="0"/>
          </a:p>
        </p:txBody>
      </p:sp>
    </p:spTree>
    <p:extLst>
      <p:ext uri="{BB962C8B-B14F-4D97-AF65-F5344CB8AC3E}">
        <p14:creationId xmlns:p14="http://schemas.microsoft.com/office/powerpoint/2010/main" val="1814946468"/>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alpha val="69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73E16F-0B01-49E6-895D-940DAFFA0FB7}" type="datetimeFigureOut">
              <a:rPr lang="en-US" smtClean="0"/>
              <a:t>11/18/2025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B4E0E0-FFA6-470D-8795-43DB6FA49DF4}" type="slidenum">
              <a:rPr lang="en-US" smtClean="0"/>
              <a:t>‹#›</a:t>
            </a:fld>
            <a:endParaRPr lang="en-US" dirty="0"/>
          </a:p>
        </p:txBody>
      </p:sp>
    </p:spTree>
    <p:extLst>
      <p:ext uri="{BB962C8B-B14F-4D97-AF65-F5344CB8AC3E}">
        <p14:creationId xmlns:p14="http://schemas.microsoft.com/office/powerpoint/2010/main" val="23342686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1002651"/>
          </a:xfrm>
        </p:spPr>
        <p:txBody>
          <a:bodyPr/>
          <a:lstStyle/>
          <a:p>
            <a:r>
              <a:rPr lang="en-US" b="1" i="1" dirty="0" smtClean="0">
                <a:solidFill>
                  <a:schemeClr val="accent4">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Jenson Decors</a:t>
            </a:r>
            <a:endParaRPr lang="en-US" b="1" i="1" dirty="0">
              <a:solidFill>
                <a:schemeClr val="accent4">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endParaRPr>
          </a:p>
        </p:txBody>
      </p:sp>
      <p:sp>
        <p:nvSpPr>
          <p:cNvPr id="3" name="Subtitle 2"/>
          <p:cNvSpPr>
            <a:spLocks noGrp="1"/>
          </p:cNvSpPr>
          <p:nvPr>
            <p:ph type="subTitle" idx="1"/>
          </p:nvPr>
        </p:nvSpPr>
        <p:spPr>
          <a:xfrm>
            <a:off x="1524000" y="2588654"/>
            <a:ext cx="9144000" cy="2591873"/>
          </a:xfrm>
        </p:spPr>
        <p:txBody>
          <a:bodyPr/>
          <a:lstStyle/>
          <a:p>
            <a:pPr algn="l"/>
            <a:r>
              <a:rPr lang="en-US" dirty="0" smtClean="0">
                <a:solidFill>
                  <a:schemeClr val="bg1"/>
                </a:solidFill>
                <a:latin typeface="Bahnschrift Light" panose="020B0502040204020203" pitchFamily="34" charset="0"/>
              </a:rPr>
              <a:t>Made By</a:t>
            </a:r>
          </a:p>
          <a:p>
            <a:pPr marL="342900" indent="-342900" algn="l">
              <a:buFont typeface="Arial" panose="020B0604020202020204" pitchFamily="34" charset="0"/>
              <a:buChar char="•"/>
            </a:pPr>
            <a:r>
              <a:rPr lang="en-US" dirty="0" err="1" smtClean="0">
                <a:solidFill>
                  <a:schemeClr val="bg1"/>
                </a:solidFill>
                <a:latin typeface="Bahnschrift Light" panose="020B0502040204020203" pitchFamily="34" charset="0"/>
              </a:rPr>
              <a:t>Zaviyar</a:t>
            </a:r>
            <a:r>
              <a:rPr lang="en-US" dirty="0" smtClean="0">
                <a:solidFill>
                  <a:schemeClr val="bg1"/>
                </a:solidFill>
                <a:latin typeface="Bahnschrift Light" panose="020B0502040204020203" pitchFamily="34" charset="0"/>
              </a:rPr>
              <a:t> (</a:t>
            </a:r>
            <a:r>
              <a:rPr lang="en-US" dirty="0" err="1" smtClean="0">
                <a:solidFill>
                  <a:schemeClr val="bg1"/>
                </a:solidFill>
                <a:latin typeface="Bahnschrift Light" panose="020B0502040204020203" pitchFamily="34" charset="0"/>
              </a:rPr>
              <a:t>ppt</a:t>
            </a:r>
            <a:r>
              <a:rPr lang="en-US" dirty="0" smtClean="0">
                <a:solidFill>
                  <a:schemeClr val="bg1"/>
                </a:solidFill>
                <a:latin typeface="Bahnschrift Light" panose="020B0502040204020203" pitchFamily="34" charset="0"/>
              </a:rPr>
              <a:t>, users/developers guide, web development)</a:t>
            </a:r>
            <a:endParaRPr lang="en-US" dirty="0" smtClean="0">
              <a:solidFill>
                <a:schemeClr val="bg1"/>
              </a:solidFill>
              <a:latin typeface="Bahnschrift Light" panose="020B0502040204020203" pitchFamily="34" charset="0"/>
            </a:endParaRPr>
          </a:p>
          <a:p>
            <a:pPr marL="342900" indent="-342900" algn="l">
              <a:buFont typeface="Arial" panose="020B0604020202020204" pitchFamily="34" charset="0"/>
              <a:buChar char="•"/>
            </a:pPr>
            <a:r>
              <a:rPr lang="en-US" dirty="0" err="1" smtClean="0">
                <a:solidFill>
                  <a:schemeClr val="bg1"/>
                </a:solidFill>
                <a:latin typeface="Bahnschrift Light" panose="020B0502040204020203" pitchFamily="34" charset="0"/>
              </a:rPr>
              <a:t>Rohaan</a:t>
            </a:r>
            <a:r>
              <a:rPr lang="en-US" dirty="0" smtClean="0">
                <a:solidFill>
                  <a:schemeClr val="bg1"/>
                </a:solidFill>
                <a:latin typeface="Bahnschrift Light" panose="020B0502040204020203" pitchFamily="34" charset="0"/>
              </a:rPr>
              <a:t>(web development)</a:t>
            </a:r>
            <a:endParaRPr lang="en-US" dirty="0" smtClean="0">
              <a:solidFill>
                <a:schemeClr val="bg1"/>
              </a:solidFill>
              <a:latin typeface="Bahnschrift Light" panose="020B0502040204020203" pitchFamily="34" charset="0"/>
            </a:endParaRPr>
          </a:p>
          <a:p>
            <a:pPr marL="342900" indent="-342900" algn="l">
              <a:buFont typeface="Arial" panose="020B0604020202020204" pitchFamily="34" charset="0"/>
              <a:buChar char="•"/>
            </a:pPr>
            <a:r>
              <a:rPr lang="en-US" dirty="0" err="1" smtClean="0">
                <a:solidFill>
                  <a:schemeClr val="bg1"/>
                </a:solidFill>
                <a:latin typeface="Bahnschrift Light" panose="020B0502040204020203" pitchFamily="34" charset="0"/>
              </a:rPr>
              <a:t>Alyan</a:t>
            </a:r>
            <a:r>
              <a:rPr lang="en-US" dirty="0" smtClean="0">
                <a:solidFill>
                  <a:schemeClr val="bg1"/>
                </a:solidFill>
                <a:latin typeface="Bahnschrift Light" panose="020B0502040204020203" pitchFamily="34" charset="0"/>
              </a:rPr>
              <a:t>(leading, web development)</a:t>
            </a:r>
            <a:endParaRPr lang="en-US" dirty="0" smtClean="0">
              <a:solidFill>
                <a:schemeClr val="bg1"/>
              </a:solidFill>
              <a:latin typeface="Bahnschrift Light" panose="020B0502040204020203" pitchFamily="34" charset="0"/>
            </a:endParaRPr>
          </a:p>
          <a:p>
            <a:pPr marL="342900" indent="-342900" algn="l">
              <a:buFont typeface="Arial" panose="020B0604020202020204" pitchFamily="34" charset="0"/>
              <a:buChar char="•"/>
            </a:pPr>
            <a:r>
              <a:rPr lang="en-US" dirty="0" err="1" smtClean="0">
                <a:solidFill>
                  <a:schemeClr val="bg1"/>
                </a:solidFill>
                <a:latin typeface="Bahnschrift Light" panose="020B0502040204020203" pitchFamily="34" charset="0"/>
              </a:rPr>
              <a:t>Faraz</a:t>
            </a:r>
            <a:r>
              <a:rPr lang="en-US" dirty="0" smtClean="0">
                <a:solidFill>
                  <a:schemeClr val="bg1"/>
                </a:solidFill>
                <a:latin typeface="Bahnschrift Light" panose="020B0502040204020203" pitchFamily="34" charset="0"/>
              </a:rPr>
              <a:t>(web development)</a:t>
            </a:r>
            <a:endParaRPr lang="en-US" dirty="0">
              <a:solidFill>
                <a:schemeClr val="bg1"/>
              </a:solidFill>
              <a:latin typeface="Bahnschrift Light" panose="020B0502040204020203" pitchFamily="34" charset="0"/>
            </a:endParaRPr>
          </a:p>
        </p:txBody>
      </p:sp>
    </p:spTree>
    <p:extLst>
      <p:ext uri="{BB962C8B-B14F-4D97-AF65-F5344CB8AC3E}">
        <p14:creationId xmlns:p14="http://schemas.microsoft.com/office/powerpoint/2010/main" val="490618710"/>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000" b="1" dirty="0" smtClean="0">
                <a:solidFill>
                  <a:schemeClr val="accent1"/>
                </a:solidFill>
                <a:latin typeface="PMingLiU-ExtB" panose="02020500000000000000" pitchFamily="18" charset="-120"/>
                <a:ea typeface="PMingLiU-ExtB" panose="02020500000000000000" pitchFamily="18" charset="-120"/>
              </a:rPr>
              <a:t>Sign</a:t>
            </a:r>
            <a:r>
              <a:rPr lang="en-US" sz="6000" b="1" dirty="0" smtClean="0">
                <a:solidFill>
                  <a:schemeClr val="accent1"/>
                </a:solidFill>
              </a:rPr>
              <a:t> In</a:t>
            </a:r>
            <a:endParaRPr lang="en-US" sz="6000" b="1" dirty="0">
              <a:solidFill>
                <a:schemeClr val="accent1"/>
              </a:solidFill>
            </a:endParaRPr>
          </a:p>
        </p:txBody>
      </p:sp>
      <p:sp>
        <p:nvSpPr>
          <p:cNvPr id="3" name="Content Placeholder 2"/>
          <p:cNvSpPr>
            <a:spLocks noGrp="1"/>
          </p:cNvSpPr>
          <p:nvPr>
            <p:ph idx="1"/>
          </p:nvPr>
        </p:nvSpPr>
        <p:spPr/>
        <p:txBody>
          <a:bodyPr>
            <a:normAutofit fontScale="92500" lnSpcReduction="10000"/>
          </a:bodyPr>
          <a:lstStyle/>
          <a:p>
            <a:r>
              <a:rPr lang="en-US" dirty="0" smtClean="0">
                <a:solidFill>
                  <a:schemeClr val="bg1"/>
                </a:solidFill>
                <a:latin typeface="Bodoni MT" panose="02070603080606020203" pitchFamily="18" charset="0"/>
              </a:rPr>
              <a:t>Allows a user to make an account and start shopping</a:t>
            </a:r>
          </a:p>
          <a:p>
            <a:r>
              <a:rPr lang="en-US" dirty="0" smtClean="0">
                <a:solidFill>
                  <a:schemeClr val="bg1"/>
                </a:solidFill>
                <a:latin typeface="Bodoni MT" panose="02070603080606020203" pitchFamily="18" charset="0"/>
              </a:rPr>
              <a:t>While making the account there are certain requirements:</a:t>
            </a:r>
          </a:p>
          <a:p>
            <a:pPr algn="ctr"/>
            <a:r>
              <a:rPr lang="en-US" b="1" dirty="0">
                <a:solidFill>
                  <a:schemeClr val="bg1"/>
                </a:solidFill>
                <a:latin typeface="Bodoni MT" panose="02070603080606020203" pitchFamily="18" charset="0"/>
              </a:rPr>
              <a:t>Email Requirements:</a:t>
            </a:r>
            <a:endParaRPr lang="en-US" dirty="0">
              <a:solidFill>
                <a:schemeClr val="bg1"/>
              </a:solidFill>
              <a:latin typeface="Bodoni MT" panose="02070603080606020203" pitchFamily="18" charset="0"/>
            </a:endParaRPr>
          </a:p>
          <a:p>
            <a:r>
              <a:rPr lang="en-US" dirty="0">
                <a:solidFill>
                  <a:schemeClr val="bg1"/>
                </a:solidFill>
                <a:latin typeface="Bodoni MT" panose="02070603080606020203" pitchFamily="18" charset="0"/>
              </a:rPr>
              <a:t>  - Must start and end with a letter or number.</a:t>
            </a:r>
          </a:p>
          <a:p>
            <a:r>
              <a:rPr lang="en-US" dirty="0">
                <a:solidFill>
                  <a:schemeClr val="bg1"/>
                </a:solidFill>
                <a:latin typeface="Bodoni MT" panose="02070603080606020203" pitchFamily="18" charset="0"/>
              </a:rPr>
              <a:t>  - Dots, hyphens, and underscores may appear inside but not at the beginning or end.</a:t>
            </a:r>
          </a:p>
          <a:p>
            <a:r>
              <a:rPr lang="en-US" dirty="0">
                <a:solidFill>
                  <a:schemeClr val="bg1"/>
                </a:solidFill>
                <a:latin typeface="Bodoni MT" panose="02070603080606020203" pitchFamily="18" charset="0"/>
              </a:rPr>
              <a:t>  - After the </a:t>
            </a:r>
            <a:r>
              <a:rPr lang="en-US" b="1" dirty="0">
                <a:solidFill>
                  <a:schemeClr val="bg1"/>
                </a:solidFill>
                <a:latin typeface="Bodoni MT" panose="02070603080606020203" pitchFamily="18" charset="0"/>
              </a:rPr>
              <a:t>(@), </a:t>
            </a:r>
            <a:r>
              <a:rPr lang="en-US" dirty="0">
                <a:solidFill>
                  <a:schemeClr val="bg1"/>
                </a:solidFill>
                <a:latin typeface="Bodoni MT" panose="02070603080606020203" pitchFamily="18" charset="0"/>
              </a:rPr>
              <a:t>domain structure must be valid.</a:t>
            </a:r>
          </a:p>
          <a:p>
            <a:pPr algn="ctr"/>
            <a:r>
              <a:rPr lang="en-US" b="1" dirty="0">
                <a:solidFill>
                  <a:schemeClr val="bg1"/>
                </a:solidFill>
                <a:latin typeface="Bodoni MT" panose="02070603080606020203" pitchFamily="18" charset="0"/>
              </a:rPr>
              <a:t>Password Requirements</a:t>
            </a:r>
            <a:r>
              <a:rPr lang="en-US" dirty="0">
                <a:solidFill>
                  <a:schemeClr val="bg1"/>
                </a:solidFill>
                <a:latin typeface="Bodoni MT" panose="02070603080606020203" pitchFamily="18" charset="0"/>
              </a:rPr>
              <a:t>:</a:t>
            </a:r>
          </a:p>
          <a:p>
            <a:r>
              <a:rPr lang="en-US" dirty="0">
                <a:solidFill>
                  <a:schemeClr val="bg1"/>
                </a:solidFill>
                <a:latin typeface="Bodoni MT" panose="02070603080606020203" pitchFamily="18" charset="0"/>
              </a:rPr>
              <a:t>  - 10–20 alphanumeric characters.</a:t>
            </a:r>
          </a:p>
          <a:p>
            <a:r>
              <a:rPr lang="en-US" dirty="0">
                <a:solidFill>
                  <a:schemeClr val="bg1"/>
                </a:solidFill>
                <a:latin typeface="Bodoni MT" panose="02070603080606020203" pitchFamily="18" charset="0"/>
              </a:rPr>
              <a:t>  - Must start and end with a letter or number.</a:t>
            </a:r>
          </a:p>
          <a:p>
            <a:endParaRPr lang="en-US" dirty="0">
              <a:latin typeface="Bodoni MT" panose="02070603080606020203" pitchFamily="18" charset="0"/>
            </a:endParaRPr>
          </a:p>
        </p:txBody>
      </p:sp>
    </p:spTree>
    <p:extLst>
      <p:ext uri="{BB962C8B-B14F-4D97-AF65-F5344CB8AC3E}">
        <p14:creationId xmlns:p14="http://schemas.microsoft.com/office/powerpoint/2010/main" val="2669492491"/>
      </p:ext>
    </p:extLst>
  </p:cSld>
  <p:clrMapOvr>
    <a:masterClrMapping/>
  </p:clrMapOvr>
  <mc:AlternateContent xmlns:mc="http://schemas.openxmlformats.org/markup-compatibility/2006">
    <mc:Choice xmlns:p14="http://schemas.microsoft.com/office/powerpoint/2010/main" Requires="p14">
      <p:transition spd="slow" p14:dur="3400" advTm="5000">
        <p14:reveal/>
      </p:transition>
    </mc:Choice>
    <mc:Fallback>
      <p:transition spd="slow" advTm="5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chemeClr val="accent1">
                    <a:lumMod val="60000"/>
                    <a:lumOff val="40000"/>
                  </a:schemeClr>
                </a:solidFill>
                <a:latin typeface="PMingLiU-ExtB" panose="02020500000000000000" pitchFamily="18" charset="-120"/>
                <a:ea typeface="PMingLiU-ExtB" panose="02020500000000000000" pitchFamily="18" charset="-120"/>
              </a:rPr>
              <a:t>Future Goals</a:t>
            </a:r>
            <a:endParaRPr lang="en-US" b="1" dirty="0">
              <a:solidFill>
                <a:schemeClr val="accent1">
                  <a:lumMod val="60000"/>
                  <a:lumOff val="40000"/>
                </a:schemeClr>
              </a:solidFill>
              <a:latin typeface="PMingLiU-ExtB" panose="02020500000000000000" pitchFamily="18" charset="-120"/>
              <a:ea typeface="PMingLiU-ExtB" panose="02020500000000000000" pitchFamily="18" charset="-120"/>
            </a:endParaRPr>
          </a:p>
        </p:txBody>
      </p:sp>
      <p:sp>
        <p:nvSpPr>
          <p:cNvPr id="3" name="Content Placeholder 2"/>
          <p:cNvSpPr>
            <a:spLocks noGrp="1"/>
          </p:cNvSpPr>
          <p:nvPr>
            <p:ph idx="1"/>
          </p:nvPr>
        </p:nvSpPr>
        <p:spPr/>
        <p:txBody>
          <a:bodyPr>
            <a:normAutofit fontScale="92500" lnSpcReduction="20000"/>
          </a:bodyPr>
          <a:lstStyle/>
          <a:p>
            <a:pPr marL="0" indent="0" algn="ctr">
              <a:buNone/>
            </a:pPr>
            <a:r>
              <a:rPr lang="en-US" b="1" dirty="0">
                <a:solidFill>
                  <a:schemeClr val="bg1"/>
                </a:solidFill>
                <a:latin typeface="Bodoni MT" panose="02070603080606020203" pitchFamily="18" charset="0"/>
              </a:rPr>
              <a:t>Future </a:t>
            </a:r>
            <a:r>
              <a:rPr lang="en-US" b="1" dirty="0" smtClean="0">
                <a:solidFill>
                  <a:schemeClr val="bg1"/>
                </a:solidFill>
                <a:latin typeface="Bodoni MT" panose="02070603080606020203" pitchFamily="18" charset="0"/>
              </a:rPr>
              <a:t>Goals:</a:t>
            </a:r>
            <a:endParaRPr lang="en-US" b="1" dirty="0">
              <a:solidFill>
                <a:schemeClr val="bg1"/>
              </a:solidFill>
              <a:latin typeface="Bodoni MT" panose="02070603080606020203" pitchFamily="18" charset="0"/>
            </a:endParaRPr>
          </a:p>
          <a:p>
            <a:r>
              <a:rPr lang="en-US" dirty="0">
                <a:solidFill>
                  <a:schemeClr val="bg1"/>
                </a:solidFill>
                <a:latin typeface="Bodoni MT" panose="02070603080606020203" pitchFamily="18" charset="0"/>
              </a:rPr>
              <a:t>Jenson Decors aims to strengthen its position in the interior design industry through focused and strategic growth. Our key objectives include:</a:t>
            </a:r>
          </a:p>
          <a:p>
            <a:r>
              <a:rPr lang="en-US" b="1" dirty="0">
                <a:solidFill>
                  <a:schemeClr val="bg1"/>
                </a:solidFill>
                <a:latin typeface="Bodoni MT" panose="02070603080606020203" pitchFamily="18" charset="0"/>
              </a:rPr>
              <a:t>Service Expansion</a:t>
            </a:r>
            <a:r>
              <a:rPr lang="en-US" dirty="0">
                <a:solidFill>
                  <a:schemeClr val="bg1"/>
                </a:solidFill>
                <a:latin typeface="Bodoni MT" panose="02070603080606020203" pitchFamily="18" charset="0"/>
              </a:rPr>
              <a:t/>
            </a:r>
            <a:br>
              <a:rPr lang="en-US" dirty="0">
                <a:solidFill>
                  <a:schemeClr val="bg1"/>
                </a:solidFill>
                <a:latin typeface="Bodoni MT" panose="02070603080606020203" pitchFamily="18" charset="0"/>
              </a:rPr>
            </a:br>
            <a:r>
              <a:rPr lang="en-US" dirty="0">
                <a:solidFill>
                  <a:schemeClr val="bg1"/>
                </a:solidFill>
                <a:latin typeface="Bodoni MT" panose="02070603080606020203" pitchFamily="18" charset="0"/>
              </a:rPr>
              <a:t>Gradually extending our design and décor services to selected major cities.</a:t>
            </a:r>
          </a:p>
          <a:p>
            <a:r>
              <a:rPr lang="en-US" b="1" dirty="0">
                <a:solidFill>
                  <a:schemeClr val="bg1"/>
                </a:solidFill>
                <a:latin typeface="Bodoni MT" panose="02070603080606020203" pitchFamily="18" charset="0"/>
              </a:rPr>
              <a:t>Enhanced Client Experience</a:t>
            </a:r>
            <a:r>
              <a:rPr lang="en-US" dirty="0">
                <a:solidFill>
                  <a:schemeClr val="bg1"/>
                </a:solidFill>
                <a:latin typeface="Bodoni MT" panose="02070603080606020203" pitchFamily="18" charset="0"/>
              </a:rPr>
              <a:t/>
            </a:r>
            <a:br>
              <a:rPr lang="en-US" dirty="0">
                <a:solidFill>
                  <a:schemeClr val="bg1"/>
                </a:solidFill>
                <a:latin typeface="Bodoni MT" panose="02070603080606020203" pitchFamily="18" charset="0"/>
              </a:rPr>
            </a:br>
            <a:r>
              <a:rPr lang="en-US" dirty="0">
                <a:solidFill>
                  <a:schemeClr val="bg1"/>
                </a:solidFill>
                <a:latin typeface="Bodoni MT" panose="02070603080606020203" pitchFamily="18" charset="0"/>
              </a:rPr>
              <a:t>Introducing improved consultation methods, including 3D previews and personalized design plans.</a:t>
            </a:r>
          </a:p>
          <a:p>
            <a:r>
              <a:rPr lang="en-US" b="1" dirty="0">
                <a:solidFill>
                  <a:schemeClr val="bg1"/>
                </a:solidFill>
                <a:latin typeface="Bodoni MT" panose="02070603080606020203" pitchFamily="18" charset="0"/>
              </a:rPr>
              <a:t>Sustainable Practices</a:t>
            </a:r>
            <a:r>
              <a:rPr lang="en-US" dirty="0">
                <a:solidFill>
                  <a:schemeClr val="bg1"/>
                </a:solidFill>
                <a:latin typeface="Bodoni MT" panose="02070603080606020203" pitchFamily="18" charset="0"/>
              </a:rPr>
              <a:t/>
            </a:r>
            <a:br>
              <a:rPr lang="en-US" dirty="0">
                <a:solidFill>
                  <a:schemeClr val="bg1"/>
                </a:solidFill>
                <a:latin typeface="Bodoni MT" panose="02070603080606020203" pitchFamily="18" charset="0"/>
              </a:rPr>
            </a:br>
            <a:r>
              <a:rPr lang="en-US" dirty="0">
                <a:solidFill>
                  <a:schemeClr val="bg1"/>
                </a:solidFill>
                <a:latin typeface="Bodoni MT" panose="02070603080606020203" pitchFamily="18" charset="0"/>
              </a:rPr>
              <a:t>Increasing the use of environmentally responsible materials and energy-efficient design solutions.</a:t>
            </a:r>
          </a:p>
          <a:p>
            <a:pPr marL="0" indent="0">
              <a:buNone/>
            </a:pPr>
            <a:endParaRPr lang="en-US" dirty="0">
              <a:solidFill>
                <a:schemeClr val="bg1"/>
              </a:solidFill>
              <a:latin typeface="Bodoni MT" panose="02070603080606020203" pitchFamily="18" charset="0"/>
            </a:endParaRPr>
          </a:p>
        </p:txBody>
      </p:sp>
    </p:spTree>
    <p:extLst>
      <p:ext uri="{BB962C8B-B14F-4D97-AF65-F5344CB8AC3E}">
        <p14:creationId xmlns:p14="http://schemas.microsoft.com/office/powerpoint/2010/main" val="296350684"/>
      </p:ext>
    </p:extLst>
  </p:cSld>
  <p:clrMapOvr>
    <a:masterClrMapping/>
  </p:clrMapOvr>
  <mc:AlternateContent xmlns:mc="http://schemas.openxmlformats.org/markup-compatibility/2006">
    <mc:Choice xmlns:p14="http://schemas.microsoft.com/office/powerpoint/2010/main" Requires="p14">
      <p:transition spd="slow" p14:dur="3400" advTm="5000">
        <p14:reveal/>
      </p:transition>
    </mc:Choice>
    <mc:Fallback>
      <p:transition spd="slow" advTm="500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chemeClr val="accent1">
                    <a:lumMod val="40000"/>
                    <a:lumOff val="60000"/>
                  </a:schemeClr>
                </a:solidFill>
                <a:latin typeface="PMingLiU-ExtB" panose="02020500000000000000" pitchFamily="18" charset="-120"/>
                <a:ea typeface="PMingLiU-ExtB" panose="02020500000000000000" pitchFamily="18" charset="-120"/>
              </a:rPr>
              <a:t>Conclusion</a:t>
            </a:r>
            <a:endParaRPr lang="en-US" b="1" dirty="0">
              <a:solidFill>
                <a:schemeClr val="accent1">
                  <a:lumMod val="40000"/>
                  <a:lumOff val="60000"/>
                </a:schemeClr>
              </a:solidFill>
              <a:latin typeface="PMingLiU-ExtB" panose="02020500000000000000" pitchFamily="18" charset="-120"/>
              <a:ea typeface="PMingLiU-ExtB" panose="02020500000000000000" pitchFamily="18" charset="-120"/>
            </a:endParaRPr>
          </a:p>
        </p:txBody>
      </p:sp>
      <p:sp>
        <p:nvSpPr>
          <p:cNvPr id="3" name="Content Placeholder 2"/>
          <p:cNvSpPr>
            <a:spLocks noGrp="1"/>
          </p:cNvSpPr>
          <p:nvPr>
            <p:ph idx="1"/>
          </p:nvPr>
        </p:nvSpPr>
        <p:spPr>
          <a:xfrm>
            <a:off x="838200" y="1690688"/>
            <a:ext cx="10515600" cy="3825025"/>
          </a:xfrm>
        </p:spPr>
        <p:txBody>
          <a:bodyPr/>
          <a:lstStyle/>
          <a:p>
            <a:pPr marL="0" indent="0">
              <a:buNone/>
            </a:pPr>
            <a:r>
              <a:rPr lang="en-US" dirty="0">
                <a:solidFill>
                  <a:schemeClr val="bg1"/>
                </a:solidFill>
                <a:latin typeface="Bodoni MT" panose="02070603080606020203" pitchFamily="18" charset="0"/>
              </a:rPr>
              <a:t>Jenson Decors remains committed to delivering refined, high-quality interior design solutions.</a:t>
            </a:r>
            <a:br>
              <a:rPr lang="en-US" dirty="0">
                <a:solidFill>
                  <a:schemeClr val="bg1"/>
                </a:solidFill>
                <a:latin typeface="Bodoni MT" panose="02070603080606020203" pitchFamily="18" charset="0"/>
              </a:rPr>
            </a:br>
            <a:r>
              <a:rPr lang="en-US" dirty="0">
                <a:solidFill>
                  <a:schemeClr val="bg1"/>
                </a:solidFill>
                <a:latin typeface="Bodoni MT" panose="02070603080606020203" pitchFamily="18" charset="0"/>
              </a:rPr>
              <a:t>Our work is guided by professionalism, innovation, and a deep understanding of our clients’ needs.</a:t>
            </a:r>
            <a:br>
              <a:rPr lang="en-US" dirty="0">
                <a:solidFill>
                  <a:schemeClr val="bg1"/>
                </a:solidFill>
                <a:latin typeface="Bodoni MT" panose="02070603080606020203" pitchFamily="18" charset="0"/>
              </a:rPr>
            </a:br>
            <a:r>
              <a:rPr lang="en-US" dirty="0">
                <a:solidFill>
                  <a:schemeClr val="bg1"/>
                </a:solidFill>
                <a:latin typeface="Bodoni MT" panose="02070603080606020203" pitchFamily="18" charset="0"/>
              </a:rPr>
              <a:t>We strive to continue creating spaces that are functional, elegant, and aligned with modern living </a:t>
            </a:r>
            <a:r>
              <a:rPr lang="en-US" dirty="0" smtClean="0">
                <a:solidFill>
                  <a:schemeClr val="bg1"/>
                </a:solidFill>
                <a:latin typeface="Bodoni MT" panose="02070603080606020203" pitchFamily="18" charset="0"/>
              </a:rPr>
              <a:t>standards.</a:t>
            </a:r>
          </a:p>
          <a:p>
            <a:pPr marL="0" indent="0" algn="ctr">
              <a:buNone/>
            </a:pPr>
            <a:r>
              <a:rPr lang="en-US" b="1" dirty="0" smtClean="0">
                <a:solidFill>
                  <a:schemeClr val="bg1"/>
                </a:solidFill>
                <a:latin typeface="Bodoni MT" panose="02070603080606020203" pitchFamily="18" charset="0"/>
              </a:rPr>
              <a:t>Thank </a:t>
            </a:r>
            <a:r>
              <a:rPr lang="en-US" b="1" dirty="0">
                <a:solidFill>
                  <a:schemeClr val="bg1"/>
                </a:solidFill>
                <a:latin typeface="Bodoni MT" panose="02070603080606020203" pitchFamily="18" charset="0"/>
              </a:rPr>
              <a:t>you for your time.</a:t>
            </a:r>
            <a:endParaRPr lang="en-US" dirty="0">
              <a:solidFill>
                <a:schemeClr val="bg1"/>
              </a:solidFill>
              <a:latin typeface="Bodoni MT" panose="02070603080606020203" pitchFamily="18" charset="0"/>
            </a:endParaRPr>
          </a:p>
          <a:p>
            <a:pPr algn="ctr"/>
            <a:endParaRPr lang="en-US" dirty="0">
              <a:solidFill>
                <a:schemeClr val="bg1"/>
              </a:solidFill>
            </a:endParaRPr>
          </a:p>
        </p:txBody>
      </p:sp>
    </p:spTree>
    <p:extLst>
      <p:ext uri="{BB962C8B-B14F-4D97-AF65-F5344CB8AC3E}">
        <p14:creationId xmlns:p14="http://schemas.microsoft.com/office/powerpoint/2010/main" val="495581054"/>
      </p:ext>
    </p:extLst>
  </p:cSld>
  <p:clrMapOvr>
    <a:masterClrMapping/>
  </p:clrMapOvr>
  <mc:AlternateContent xmlns:mc="http://schemas.openxmlformats.org/markup-compatibility/2006">
    <mc:Choice xmlns:p14="http://schemas.microsoft.com/office/powerpoint/2010/main" Requires="p14">
      <p:transition spd="slow" p14:dur="3400" advTm="5000">
        <p14:reveal/>
      </p:transition>
    </mc:Choice>
    <mc:Fallback>
      <p:transition spd="slow" advTm="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smtClean="0">
                <a:solidFill>
                  <a:schemeClr val="accent5">
                    <a:lumMod val="40000"/>
                    <a:lumOff val="6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Our Introduction</a:t>
            </a:r>
            <a:endParaRPr lang="en-US" b="1" i="1" dirty="0">
              <a:solidFill>
                <a:schemeClr val="accent5">
                  <a:lumMod val="40000"/>
                  <a:lumOff val="6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endParaRPr>
          </a:p>
        </p:txBody>
      </p:sp>
      <p:sp>
        <p:nvSpPr>
          <p:cNvPr id="3" name="Content Placeholder 2"/>
          <p:cNvSpPr>
            <a:spLocks noGrp="1"/>
          </p:cNvSpPr>
          <p:nvPr>
            <p:ph idx="1"/>
          </p:nvPr>
        </p:nvSpPr>
        <p:spPr/>
        <p:txBody>
          <a:bodyPr>
            <a:normAutofit fontScale="62500" lnSpcReduction="20000"/>
          </a:bodyPr>
          <a:lstStyle/>
          <a:p>
            <a:r>
              <a:rPr lang="en-US" b="1" i="1" dirty="0" smtClean="0">
                <a:solidFill>
                  <a:schemeClr val="bg1"/>
                </a:solidFill>
                <a:latin typeface="Bodoni MT" panose="02070603080606020203" pitchFamily="18" charset="0"/>
              </a:rPr>
              <a:t>About Jenson Decors:</a:t>
            </a:r>
            <a:br>
              <a:rPr lang="en-US" b="1" i="1" dirty="0" smtClean="0">
                <a:solidFill>
                  <a:schemeClr val="bg1"/>
                </a:solidFill>
                <a:latin typeface="Bodoni MT" panose="02070603080606020203" pitchFamily="18" charset="0"/>
              </a:rPr>
            </a:br>
            <a:r>
              <a:rPr lang="en-US" b="1" i="1" dirty="0" smtClean="0">
                <a:solidFill>
                  <a:schemeClr val="bg1"/>
                </a:solidFill>
                <a:latin typeface="Bodoni MT" panose="02070603080606020203" pitchFamily="18" charset="0"/>
              </a:rPr>
              <a:t>Jenson Decors is a modern interior design and décor company dedicated to transforming ordinary spaces into elegant, functional, and personalized environments. Founded with a passion for creativity and excellence, Jenson Decors has grown into a trusted name in the world of interior design and home aesthetics.</a:t>
            </a:r>
          </a:p>
          <a:p>
            <a:r>
              <a:rPr lang="en-US" b="1" i="1" dirty="0" smtClean="0">
                <a:solidFill>
                  <a:schemeClr val="bg1"/>
                </a:solidFill>
                <a:latin typeface="Bodoni MT" panose="02070603080606020203" pitchFamily="18" charset="0"/>
              </a:rPr>
              <a:t>Our Mission:</a:t>
            </a:r>
            <a:br>
              <a:rPr lang="en-US" b="1" i="1" dirty="0" smtClean="0">
                <a:solidFill>
                  <a:schemeClr val="bg1"/>
                </a:solidFill>
                <a:latin typeface="Bodoni MT" panose="02070603080606020203" pitchFamily="18" charset="0"/>
              </a:rPr>
            </a:br>
            <a:r>
              <a:rPr lang="en-US" b="1" i="1" dirty="0" smtClean="0">
                <a:solidFill>
                  <a:schemeClr val="bg1"/>
                </a:solidFill>
                <a:latin typeface="Bodoni MT" panose="02070603080606020203" pitchFamily="18" charset="0"/>
              </a:rPr>
              <a:t>To deliver high-quality, innovative, and sustainable design solutions that enhance the way people live and work.</a:t>
            </a:r>
          </a:p>
          <a:p>
            <a:r>
              <a:rPr lang="en-US" b="1" i="1" dirty="0" smtClean="0">
                <a:solidFill>
                  <a:schemeClr val="bg1"/>
                </a:solidFill>
                <a:latin typeface="Bodoni MT" panose="02070603080606020203" pitchFamily="18" charset="0"/>
              </a:rPr>
              <a:t>Our Vision:</a:t>
            </a:r>
            <a:br>
              <a:rPr lang="en-US" b="1" i="1" dirty="0" smtClean="0">
                <a:solidFill>
                  <a:schemeClr val="bg1"/>
                </a:solidFill>
                <a:latin typeface="Bodoni MT" panose="02070603080606020203" pitchFamily="18" charset="0"/>
              </a:rPr>
            </a:br>
            <a:r>
              <a:rPr lang="en-US" b="1" i="1" dirty="0" smtClean="0">
                <a:solidFill>
                  <a:schemeClr val="bg1"/>
                </a:solidFill>
                <a:latin typeface="Bodoni MT" panose="02070603080606020203" pitchFamily="18" charset="0"/>
              </a:rPr>
              <a:t>To become a leading interior décor brand known for timeless designs, customer satisfaction, and craftsmanship that blends art with comfort.</a:t>
            </a:r>
          </a:p>
          <a:p>
            <a:r>
              <a:rPr lang="en-US" b="1" i="1" dirty="0" smtClean="0">
                <a:solidFill>
                  <a:schemeClr val="bg1"/>
                </a:solidFill>
                <a:latin typeface="Bodoni MT" panose="02070603080606020203" pitchFamily="18" charset="0"/>
              </a:rPr>
              <a:t>Core Values:</a:t>
            </a:r>
          </a:p>
          <a:p>
            <a:r>
              <a:rPr lang="en-US" b="1" i="1" dirty="0" smtClean="0">
                <a:solidFill>
                  <a:schemeClr val="bg1"/>
                </a:solidFill>
                <a:latin typeface="Bodoni MT" panose="02070603080606020203" pitchFamily="18" charset="0"/>
              </a:rPr>
              <a:t>Creativity: Turning ideas into unique, visually stunning designs.</a:t>
            </a:r>
          </a:p>
          <a:p>
            <a:r>
              <a:rPr lang="en-US" b="1" i="1" dirty="0" smtClean="0">
                <a:solidFill>
                  <a:schemeClr val="bg1"/>
                </a:solidFill>
                <a:latin typeface="Bodoni MT" panose="02070603080606020203" pitchFamily="18" charset="0"/>
              </a:rPr>
              <a:t>Quality: Using premium materials and skilled workmanship.</a:t>
            </a:r>
          </a:p>
          <a:p>
            <a:r>
              <a:rPr lang="en-US" b="1" i="1" dirty="0" smtClean="0">
                <a:solidFill>
                  <a:schemeClr val="bg1"/>
                </a:solidFill>
                <a:latin typeface="Bodoni MT" panose="02070603080606020203" pitchFamily="18" charset="0"/>
              </a:rPr>
              <a:t>Sustainability: Designing spaces with care for the environment.</a:t>
            </a:r>
          </a:p>
          <a:p>
            <a:r>
              <a:rPr lang="en-US" b="1" i="1" dirty="0" smtClean="0">
                <a:solidFill>
                  <a:schemeClr val="bg1"/>
                </a:solidFill>
                <a:latin typeface="Bodoni MT" panose="02070603080606020203" pitchFamily="18" charset="0"/>
              </a:rPr>
              <a:t>Customer Focus: Building long-term relationships through trust and satisfaction</a:t>
            </a:r>
            <a:r>
              <a:rPr lang="en-US" b="1" i="1" dirty="0" smtClean="0">
                <a:latin typeface="Bodoni MT" panose="02070603080606020203" pitchFamily="18" charset="0"/>
              </a:rPr>
              <a:t>.</a:t>
            </a:r>
          </a:p>
        </p:txBody>
      </p:sp>
    </p:spTree>
    <p:extLst>
      <p:ext uri="{BB962C8B-B14F-4D97-AF65-F5344CB8AC3E}">
        <p14:creationId xmlns:p14="http://schemas.microsoft.com/office/powerpoint/2010/main" val="4043915120"/>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smtClean="0">
                <a:solidFill>
                  <a:schemeClr val="accent5">
                    <a:lumMod val="40000"/>
                    <a:lumOff val="6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Our Arts</a:t>
            </a:r>
            <a:endParaRPr lang="en-US" b="1" i="1" dirty="0">
              <a:solidFill>
                <a:schemeClr val="accent5">
                  <a:lumMod val="40000"/>
                  <a:lumOff val="6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endParaRPr>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253331" y="1825625"/>
            <a:ext cx="4351338" cy="4351338"/>
          </a:xfrm>
        </p:spPr>
      </p:pic>
      <p:pic>
        <p:nvPicPr>
          <p:cNvPr id="6"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87331" y="1825625"/>
            <a:ext cx="4351338" cy="4351338"/>
          </a:xfrm>
        </p:spPr>
      </p:pic>
    </p:spTree>
    <p:extLst>
      <p:ext uri="{BB962C8B-B14F-4D97-AF65-F5344CB8AC3E}">
        <p14:creationId xmlns:p14="http://schemas.microsoft.com/office/powerpoint/2010/main" val="554318210"/>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2058" y="987425"/>
            <a:ext cx="3932237" cy="663262"/>
          </a:xfrm>
        </p:spPr>
        <p:txBody>
          <a:bodyPr/>
          <a:lstStyle/>
          <a:p>
            <a:pPr algn="ctr"/>
            <a:r>
              <a:rPr lang="en-US" b="1" i="1" dirty="0" smtClean="0">
                <a:solidFill>
                  <a:schemeClr val="accent2">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What </a:t>
            </a:r>
            <a:r>
              <a:rPr lang="en-US" b="1" i="1" dirty="0">
                <a:solidFill>
                  <a:schemeClr val="accent2">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W</a:t>
            </a:r>
            <a:r>
              <a:rPr lang="en-US" b="1" i="1" dirty="0" smtClean="0">
                <a:solidFill>
                  <a:schemeClr val="accent2">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e Offer</a:t>
            </a:r>
            <a:endParaRPr lang="en-US" b="1" i="1" dirty="0">
              <a:solidFill>
                <a:schemeClr val="accent2">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endParaRPr>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p:pic>
      <p:sp>
        <p:nvSpPr>
          <p:cNvPr id="6" name="Rectangle 1"/>
          <p:cNvSpPr>
            <a:spLocks noGrp="1" noChangeArrowheads="1"/>
          </p:cNvSpPr>
          <p:nvPr>
            <p:ph type="body" sz="half" idx="2"/>
          </p:nvPr>
        </p:nvSpPr>
        <p:spPr bwMode="auto">
          <a:xfrm>
            <a:off x="250300" y="2704760"/>
            <a:ext cx="4752304"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Stylish Home Décor – We make homes look modern, cozy, and beautiful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 Event Decorations – From weddings to parties, we make every event look amazing.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Makeovers &amp; Renovations – Give your space a fresh and trendy new look.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Lighting &amp; Color Ideas – Perfect colors and lights to make your rooms stand out.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3D Design Previews – See your design before we make it real.</a:t>
            </a:r>
          </a:p>
        </p:txBody>
      </p:sp>
      <p:sp>
        <p:nvSpPr>
          <p:cNvPr id="7" name="TextBox 6"/>
          <p:cNvSpPr txBox="1"/>
          <p:nvPr/>
        </p:nvSpPr>
        <p:spPr>
          <a:xfrm>
            <a:off x="79934" y="1854558"/>
            <a:ext cx="5093036" cy="646331"/>
          </a:xfrm>
          <a:prstGeom prst="rect">
            <a:avLst/>
          </a:prstGeom>
          <a:noFill/>
        </p:spPr>
        <p:txBody>
          <a:bodyPr wrap="square" rtlCol="0">
            <a:spAutoFit/>
          </a:bodyPr>
          <a:lstStyle/>
          <a:p>
            <a:pPr algn="ctr"/>
            <a:r>
              <a:rPr lang="en-US" b="1" dirty="0" smtClean="0">
                <a:solidFill>
                  <a:schemeClr val="accent4">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“We Specialize In design spaces that reflect your personality and make every corner stand out”</a:t>
            </a:r>
            <a:endParaRPr lang="en-US" b="1" dirty="0">
              <a:solidFill>
                <a:schemeClr val="accent4">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endParaRPr>
          </a:p>
        </p:txBody>
      </p:sp>
    </p:spTree>
    <p:extLst>
      <p:ext uri="{BB962C8B-B14F-4D97-AF65-F5344CB8AC3E}">
        <p14:creationId xmlns:p14="http://schemas.microsoft.com/office/powerpoint/2010/main" val="1752032812"/>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4849" y="418978"/>
            <a:ext cx="9144000" cy="1170076"/>
          </a:xfrm>
        </p:spPr>
        <p:txBody>
          <a:bodyPr/>
          <a:lstStyle/>
          <a:p>
            <a:r>
              <a:rPr lang="en-US" b="1" i="1" dirty="0" smtClean="0">
                <a:solidFill>
                  <a:schemeClr val="accent1">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Materials And Styles</a:t>
            </a:r>
            <a:endParaRPr lang="en-US" b="1" i="1" dirty="0">
              <a:solidFill>
                <a:schemeClr val="accent1">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endParaRPr>
          </a:p>
        </p:txBody>
      </p:sp>
      <p:sp>
        <p:nvSpPr>
          <p:cNvPr id="3" name="Subtitle 2"/>
          <p:cNvSpPr>
            <a:spLocks noGrp="1"/>
          </p:cNvSpPr>
          <p:nvPr>
            <p:ph type="subTitle" idx="1"/>
          </p:nvPr>
        </p:nvSpPr>
        <p:spPr>
          <a:xfrm>
            <a:off x="468395" y="1724778"/>
            <a:ext cx="11243256" cy="3966693"/>
          </a:xfrm>
        </p:spPr>
        <p:txBody>
          <a:bodyPr>
            <a:normAutofit fontScale="92500" lnSpcReduction="10000"/>
          </a:bodyPr>
          <a:lstStyle/>
          <a:p>
            <a:r>
              <a:rPr lang="en-US" b="1" dirty="0" smtClean="0">
                <a:solidFill>
                  <a:schemeClr val="accent4">
                    <a:lumMod val="40000"/>
                    <a:lumOff val="60000"/>
                  </a:schemeClr>
                </a:solidFill>
                <a:latin typeface="Calibri Light" panose="020F0302020204030204" pitchFamily="34" charset="0"/>
                <a:cs typeface="Calibri Light" panose="020F0302020204030204" pitchFamily="34" charset="0"/>
              </a:rPr>
              <a:t>“At Jenson Decors, we believe that the right materials and design style define the personality of every space. Our approach combines luxury, comfort, and durability — ensuring each design is as long-lasting as it is beautiful.”</a:t>
            </a:r>
          </a:p>
          <a:p>
            <a:r>
              <a:rPr lang="en-US" b="1" i="1" dirty="0" smtClean="0">
                <a:solidFill>
                  <a:schemeClr val="bg1"/>
                </a:solidFill>
                <a:latin typeface="Calibri Light" panose="020F0302020204030204" pitchFamily="34" charset="0"/>
                <a:cs typeface="Calibri Light" panose="020F0302020204030204" pitchFamily="34" charset="0"/>
              </a:rPr>
              <a:t>Materials We Use</a:t>
            </a:r>
          </a:p>
          <a:p>
            <a:pPr algn="l"/>
            <a:r>
              <a:rPr lang="en-US" b="1" dirty="0" smtClean="0">
                <a:solidFill>
                  <a:schemeClr val="bg1"/>
                </a:solidFill>
                <a:latin typeface="Calibri Light" panose="020F0302020204030204" pitchFamily="34" charset="0"/>
                <a:cs typeface="Calibri Light" panose="020F0302020204030204" pitchFamily="34" charset="0"/>
              </a:rPr>
              <a:t>Wood &amp; Veneer: For warmth, elegance, and natural texture in furniture and flooring.</a:t>
            </a:r>
          </a:p>
          <a:p>
            <a:pPr algn="l"/>
            <a:r>
              <a:rPr lang="en-US" b="1" dirty="0" smtClean="0">
                <a:solidFill>
                  <a:schemeClr val="bg1"/>
                </a:solidFill>
                <a:latin typeface="Calibri Light" panose="020F0302020204030204" pitchFamily="34" charset="0"/>
                <a:cs typeface="Calibri Light" panose="020F0302020204030204" pitchFamily="34" charset="0"/>
              </a:rPr>
              <a:t>Marble &amp; Stone: Adds a touch of luxury and timeless sophistication.</a:t>
            </a:r>
          </a:p>
          <a:p>
            <a:pPr algn="l"/>
            <a:r>
              <a:rPr lang="en-US" b="1" dirty="0" smtClean="0">
                <a:solidFill>
                  <a:schemeClr val="bg1"/>
                </a:solidFill>
                <a:latin typeface="Calibri Light" panose="020F0302020204030204" pitchFamily="34" charset="0"/>
                <a:cs typeface="Calibri Light" panose="020F0302020204030204" pitchFamily="34" charset="0"/>
              </a:rPr>
              <a:t>Glass &amp; Mirrors: Enhances openness and light within spaces.</a:t>
            </a:r>
          </a:p>
          <a:p>
            <a:pPr algn="l"/>
            <a:r>
              <a:rPr lang="en-US" b="1" dirty="0" smtClean="0">
                <a:solidFill>
                  <a:schemeClr val="bg1"/>
                </a:solidFill>
                <a:latin typeface="Calibri Light" panose="020F0302020204030204" pitchFamily="34" charset="0"/>
                <a:cs typeface="Calibri Light" panose="020F0302020204030204" pitchFamily="34" charset="0"/>
              </a:rPr>
              <a:t>Metal Accents (Gold, Brass, Chrome): For a refined, modern finish.</a:t>
            </a:r>
          </a:p>
          <a:p>
            <a:pPr algn="l"/>
            <a:r>
              <a:rPr lang="en-US" b="1" dirty="0" smtClean="0">
                <a:solidFill>
                  <a:schemeClr val="bg1"/>
                </a:solidFill>
                <a:latin typeface="Calibri Light" panose="020F0302020204030204" pitchFamily="34" charset="0"/>
                <a:cs typeface="Calibri Light" panose="020F0302020204030204" pitchFamily="34" charset="0"/>
              </a:rPr>
              <a:t>Fabrics &amp; Upholstery: Soft textures and rich colors for comfort and character.</a:t>
            </a:r>
          </a:p>
          <a:p>
            <a:pPr algn="l"/>
            <a:r>
              <a:rPr lang="en-US" b="1" dirty="0" smtClean="0">
                <a:solidFill>
                  <a:schemeClr val="bg1"/>
                </a:solidFill>
                <a:latin typeface="Calibri Light" panose="020F0302020204030204" pitchFamily="34" charset="0"/>
                <a:cs typeface="Calibri Light" panose="020F0302020204030204" pitchFamily="34" charset="0"/>
              </a:rPr>
              <a:t>Eco-friendly Materials: Bamboo, recycled wood, and low-VOC paints to support sustainable design.</a:t>
            </a:r>
          </a:p>
          <a:p>
            <a:pPr algn="l"/>
            <a:endParaRPr lang="en-US" dirty="0">
              <a:solidFill>
                <a:schemeClr val="bg1"/>
              </a:solidFill>
            </a:endParaRPr>
          </a:p>
        </p:txBody>
      </p:sp>
    </p:spTree>
    <p:extLst>
      <p:ext uri="{BB962C8B-B14F-4D97-AF65-F5344CB8AC3E}">
        <p14:creationId xmlns:p14="http://schemas.microsoft.com/office/powerpoint/2010/main" val="204498836"/>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72357"/>
            <a:ext cx="9144000" cy="1285986"/>
          </a:xfrm>
        </p:spPr>
        <p:txBody>
          <a:bodyPr/>
          <a:lstStyle/>
          <a:p>
            <a:r>
              <a:rPr lang="en-US" b="1" i="1" dirty="0" smtClean="0">
                <a:solidFill>
                  <a:schemeClr val="accent5">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Our Philosophy</a:t>
            </a:r>
            <a:endParaRPr lang="en-US" b="1" i="1" dirty="0">
              <a:solidFill>
                <a:schemeClr val="accent5">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endParaRPr>
          </a:p>
        </p:txBody>
      </p:sp>
      <p:sp>
        <p:nvSpPr>
          <p:cNvPr id="3" name="Subtitle 2"/>
          <p:cNvSpPr>
            <a:spLocks noGrp="1"/>
          </p:cNvSpPr>
          <p:nvPr>
            <p:ph type="subTitle" idx="1"/>
          </p:nvPr>
        </p:nvSpPr>
        <p:spPr>
          <a:xfrm>
            <a:off x="1524000" y="1764405"/>
            <a:ext cx="9144000" cy="1738648"/>
          </a:xfrm>
        </p:spPr>
        <p:txBody>
          <a:bodyPr/>
          <a:lstStyle/>
          <a:p>
            <a:r>
              <a:rPr lang="en-US" b="1" dirty="0" smtClean="0">
                <a:solidFill>
                  <a:schemeClr val="accent4">
                    <a:lumMod val="60000"/>
                    <a:lumOff val="40000"/>
                  </a:schemeClr>
                </a:solidFill>
                <a:latin typeface="Bodoni MT" panose="02070603080606020203" pitchFamily="18" charset="0"/>
              </a:rPr>
              <a:t>“Our philosophy is built around creativity, comfort, and timeless elegance. We strive to design interiors that not only look beautiful but also reflect the personality and lifestyle of the people who live or work in them.”</a:t>
            </a:r>
            <a:endParaRPr lang="en-US" b="1" dirty="0">
              <a:solidFill>
                <a:schemeClr val="accent4">
                  <a:lumMod val="60000"/>
                  <a:lumOff val="40000"/>
                </a:schemeClr>
              </a:solidFill>
              <a:latin typeface="Bodoni MT" panose="02070603080606020203" pitchFamily="18" charset="0"/>
            </a:endParaRPr>
          </a:p>
        </p:txBody>
      </p:sp>
      <p:sp>
        <p:nvSpPr>
          <p:cNvPr id="4" name="TextBox 3"/>
          <p:cNvSpPr txBox="1"/>
          <p:nvPr/>
        </p:nvSpPr>
        <p:spPr>
          <a:xfrm>
            <a:off x="815662" y="3503053"/>
            <a:ext cx="10560676" cy="2554545"/>
          </a:xfrm>
          <a:prstGeom prst="rect">
            <a:avLst/>
          </a:prstGeom>
          <a:noFill/>
        </p:spPr>
        <p:txBody>
          <a:bodyPr wrap="square" rtlCol="0">
            <a:spAutoFit/>
          </a:bodyPr>
          <a:lstStyle/>
          <a:p>
            <a:pPr algn="ctr"/>
            <a:r>
              <a:rPr lang="en-US" sz="2000" b="1" dirty="0" smtClean="0">
                <a:solidFill>
                  <a:schemeClr val="bg1"/>
                </a:solidFill>
                <a:effectLst>
                  <a:outerShdw blurRad="38100" dist="38100" dir="2700000" algn="tl">
                    <a:srgbClr val="000000">
                      <a:alpha val="43137"/>
                    </a:srgbClr>
                  </a:outerShdw>
                </a:effectLst>
                <a:latin typeface="Bodoni MT" panose="02070603080606020203" pitchFamily="18" charset="0"/>
              </a:rPr>
              <a:t>We focus on:</a:t>
            </a:r>
          </a:p>
          <a:p>
            <a:pPr marL="342900" indent="-342900">
              <a:buFont typeface="Arial" panose="020B0604020202020204" pitchFamily="34" charset="0"/>
              <a:buChar char="•"/>
            </a:pPr>
            <a:r>
              <a:rPr lang="en-US" sz="2000" b="1" dirty="0" smtClean="0">
                <a:solidFill>
                  <a:schemeClr val="bg1"/>
                </a:solidFill>
                <a:effectLst>
                  <a:outerShdw blurRad="38100" dist="38100" dir="2700000" algn="tl">
                    <a:srgbClr val="000000">
                      <a:alpha val="43137"/>
                    </a:srgbClr>
                  </a:outerShdw>
                </a:effectLst>
                <a:latin typeface="Bodoni MT" panose="02070603080606020203" pitchFamily="18" charset="0"/>
              </a:rPr>
              <a:t>Simplicity with sophistication – blending modern trends with classic charm.</a:t>
            </a:r>
          </a:p>
          <a:p>
            <a:pPr marL="342900" indent="-342900">
              <a:buFont typeface="Arial" panose="020B0604020202020204" pitchFamily="34" charset="0"/>
              <a:buChar char="•"/>
            </a:pPr>
            <a:r>
              <a:rPr lang="en-US" sz="2000" b="1" dirty="0" smtClean="0">
                <a:solidFill>
                  <a:schemeClr val="bg1"/>
                </a:solidFill>
                <a:effectLst>
                  <a:outerShdw blurRad="38100" dist="38100" dir="2700000" algn="tl">
                    <a:srgbClr val="000000">
                      <a:alpha val="43137"/>
                    </a:srgbClr>
                  </a:outerShdw>
                </a:effectLst>
                <a:latin typeface="Bodoni MT" panose="02070603080606020203" pitchFamily="18" charset="0"/>
              </a:rPr>
              <a:t>Sustainability – using eco-friendly materials and efficient design practices.</a:t>
            </a:r>
          </a:p>
          <a:p>
            <a:pPr marL="342900" indent="-342900">
              <a:buFont typeface="Arial" panose="020B0604020202020204" pitchFamily="34" charset="0"/>
              <a:buChar char="•"/>
            </a:pPr>
            <a:r>
              <a:rPr lang="en-US" sz="2000" b="1" dirty="0" smtClean="0">
                <a:solidFill>
                  <a:schemeClr val="bg1"/>
                </a:solidFill>
                <a:effectLst>
                  <a:outerShdw blurRad="38100" dist="38100" dir="2700000" algn="tl">
                    <a:srgbClr val="000000">
                      <a:alpha val="43137"/>
                    </a:srgbClr>
                  </a:outerShdw>
                </a:effectLst>
                <a:latin typeface="Bodoni MT" panose="02070603080606020203" pitchFamily="18" charset="0"/>
              </a:rPr>
              <a:t>Attention to detail – ensuring every corner contributes to the overall harmony of the space.</a:t>
            </a:r>
          </a:p>
          <a:p>
            <a:pPr marL="342900" indent="-342900">
              <a:buFont typeface="Arial" panose="020B0604020202020204" pitchFamily="34" charset="0"/>
              <a:buChar char="•"/>
            </a:pPr>
            <a:r>
              <a:rPr lang="en-US" sz="2000" b="1" dirty="0" smtClean="0">
                <a:solidFill>
                  <a:schemeClr val="bg1"/>
                </a:solidFill>
                <a:effectLst>
                  <a:outerShdw blurRad="38100" dist="38100" dir="2700000" algn="tl">
                    <a:srgbClr val="000000">
                      <a:alpha val="43137"/>
                    </a:srgbClr>
                  </a:outerShdw>
                </a:effectLst>
                <a:latin typeface="Bodoni MT" panose="02070603080606020203" pitchFamily="18" charset="0"/>
              </a:rPr>
              <a:t>Client-centered design – listening to our clients’ needs and turning their vision into reality.</a:t>
            </a:r>
          </a:p>
          <a:p>
            <a:pPr marL="342900" indent="-342900">
              <a:buFont typeface="Arial" panose="020B0604020202020204" pitchFamily="34" charset="0"/>
              <a:buChar char="•"/>
            </a:pPr>
            <a:r>
              <a:rPr lang="en-US" sz="2000" b="1" dirty="0" smtClean="0">
                <a:solidFill>
                  <a:schemeClr val="bg1"/>
                </a:solidFill>
                <a:effectLst>
                  <a:outerShdw blurRad="38100" dist="38100" dir="2700000" algn="tl">
                    <a:srgbClr val="000000">
                      <a:alpha val="43137"/>
                    </a:srgbClr>
                  </a:outerShdw>
                </a:effectLst>
                <a:latin typeface="Bodoni MT" panose="02070603080606020203" pitchFamily="18" charset="0"/>
              </a:rPr>
              <a:t>In every project, our goal is to transform ordinary spaces into extraordinary experiences — where aesthetics meet functionality.</a:t>
            </a:r>
          </a:p>
          <a:p>
            <a:endParaRPr lang="en-US" sz="2000" b="1" dirty="0">
              <a:solidFill>
                <a:schemeClr val="bg1"/>
              </a:solidFill>
              <a:effectLst>
                <a:outerShdw blurRad="38100" dist="38100" dir="2700000" algn="tl">
                  <a:srgbClr val="000000">
                    <a:alpha val="43137"/>
                  </a:srgbClr>
                </a:outerShdw>
              </a:effectLst>
              <a:latin typeface="Bodoni MT" panose="02070603080606020203" pitchFamily="18" charset="0"/>
            </a:endParaRPr>
          </a:p>
        </p:txBody>
      </p:sp>
    </p:spTree>
    <p:extLst>
      <p:ext uri="{BB962C8B-B14F-4D97-AF65-F5344CB8AC3E}">
        <p14:creationId xmlns:p14="http://schemas.microsoft.com/office/powerpoint/2010/main" val="2149978277"/>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 </a:t>
            </a:r>
            <a:r>
              <a:rPr lang="en-US" b="1" i="1" dirty="0" smtClean="0">
                <a:solidFill>
                  <a:schemeClr val="accent5">
                    <a:lumMod val="40000"/>
                    <a:lumOff val="60000"/>
                  </a:schemeClr>
                </a:solidFill>
                <a:effectLst>
                  <a:outerShdw blurRad="38100" dist="38100" dir="2700000" algn="tl">
                    <a:srgbClr val="000000">
                      <a:alpha val="43137"/>
                    </a:srgbClr>
                  </a:outerShdw>
                </a:effectLst>
              </a:rPr>
              <a:t>Design Styles We Offer</a:t>
            </a:r>
            <a:endParaRPr lang="en-US" b="1" i="1" dirty="0">
              <a:solidFill>
                <a:schemeClr val="accent5">
                  <a:lumMod val="40000"/>
                  <a:lumOff val="60000"/>
                </a:schemeClr>
              </a:solidFill>
              <a:effectLst>
                <a:outerShdw blurRad="38100" dist="38100" dir="2700000" algn="tl">
                  <a:srgbClr val="000000">
                    <a:alpha val="43137"/>
                  </a:srgbClr>
                </a:outerShdw>
              </a:effectLst>
            </a:endParaRPr>
          </a:p>
        </p:txBody>
      </p:sp>
      <p:sp>
        <p:nvSpPr>
          <p:cNvPr id="4" name="Rectangle 1"/>
          <p:cNvSpPr>
            <a:spLocks noGrp="1" noChangeArrowheads="1"/>
          </p:cNvSpPr>
          <p:nvPr>
            <p:ph idx="1"/>
          </p:nvPr>
        </p:nvSpPr>
        <p:spPr bwMode="auto">
          <a:xfrm>
            <a:off x="2007494" y="1721388"/>
            <a:ext cx="8177011"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Modern Minimalist: Clean lines, neutral tones, and functional elegance.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Classic Luxury: Ornate detailing, rich materials, and timeless appeal.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Contemporary: Fresh trends with bold contrasts and sleek forms.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Bohemian Chic: Creative layering, natural elements, and artistic touches.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Industrial: Raw materials like brick, metal, and concrete for a bold aesthetic.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1" u="none" strike="noStrike" cap="none" normalizeH="0" baseline="0" dirty="0" smtClean="0">
                <a:ln>
                  <a:noFill/>
                </a:ln>
                <a:solidFill>
                  <a:schemeClr val="bg1"/>
                </a:solidFill>
                <a:effectLst/>
                <a:latin typeface="Bahnschrift Light" panose="020B0502040204020203" pitchFamily="34" charset="0"/>
              </a:rPr>
              <a:t>Scandinavian: Light, cozy, and functional spaces focused on simplicity.</a:t>
            </a:r>
          </a:p>
        </p:txBody>
      </p:sp>
      <p:sp>
        <p:nvSpPr>
          <p:cNvPr id="5" name="TextBox 4"/>
          <p:cNvSpPr txBox="1"/>
          <p:nvPr/>
        </p:nvSpPr>
        <p:spPr>
          <a:xfrm>
            <a:off x="838200" y="3683358"/>
            <a:ext cx="10534918" cy="923330"/>
          </a:xfrm>
          <a:prstGeom prst="rect">
            <a:avLst/>
          </a:prstGeom>
          <a:noFill/>
        </p:spPr>
        <p:txBody>
          <a:bodyPr wrap="square" rtlCol="0">
            <a:spAutoFit/>
          </a:bodyPr>
          <a:lstStyle/>
          <a:p>
            <a:pPr algn="ctr"/>
            <a:r>
              <a:rPr lang="en-US" b="1" i="1" dirty="0" smtClean="0">
                <a:solidFill>
                  <a:schemeClr val="accent2">
                    <a:lumMod val="75000"/>
                  </a:schemeClr>
                </a:solidFill>
              </a:rPr>
              <a:t>Our Signature Style</a:t>
            </a:r>
          </a:p>
          <a:p>
            <a:r>
              <a:rPr lang="en-US" b="1" i="1" dirty="0" smtClean="0">
                <a:solidFill>
                  <a:schemeClr val="accent4">
                    <a:lumMod val="60000"/>
                    <a:lumOff val="40000"/>
                  </a:schemeClr>
                </a:solidFill>
              </a:rPr>
              <a:t>“A seamless blend of modern sophistication and personalized comfort — creating interiors that reflect both aesthetic beauty and practical living.”</a:t>
            </a:r>
            <a:endParaRPr lang="en-US" b="1" i="1" dirty="0">
              <a:solidFill>
                <a:schemeClr val="accent4">
                  <a:lumMod val="60000"/>
                  <a:lumOff val="40000"/>
                </a:schemeClr>
              </a:solidFill>
            </a:endParaRPr>
          </a:p>
        </p:txBody>
      </p:sp>
    </p:spTree>
    <p:extLst>
      <p:ext uri="{BB962C8B-B14F-4D97-AF65-F5344CB8AC3E}">
        <p14:creationId xmlns:p14="http://schemas.microsoft.com/office/powerpoint/2010/main" val="2857901899"/>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smtClean="0">
                <a:solidFill>
                  <a:schemeClr val="accent4">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rPr>
              <a:t>Customer Testimonials &amp; Achievements</a:t>
            </a:r>
            <a:endParaRPr lang="en-US" b="1" i="1" dirty="0">
              <a:solidFill>
                <a:schemeClr val="accent4">
                  <a:lumMod val="60000"/>
                  <a:lumOff val="40000"/>
                </a:schemeClr>
              </a:solidFill>
              <a:effectLst>
                <a:outerShdw blurRad="38100" dist="38100" dir="2700000" algn="tl">
                  <a:srgbClr val="000000">
                    <a:alpha val="43137"/>
                  </a:srgbClr>
                </a:outerShdw>
              </a:effectLst>
              <a:latin typeface="PMingLiU-ExtB" panose="02020500000000000000" pitchFamily="18" charset="-120"/>
              <a:ea typeface="PMingLiU-ExtB" panose="02020500000000000000" pitchFamily="18" charset="-120"/>
            </a:endParaRPr>
          </a:p>
        </p:txBody>
      </p:sp>
      <p:sp>
        <p:nvSpPr>
          <p:cNvPr id="4" name="Rectangle 1"/>
          <p:cNvSpPr>
            <a:spLocks noGrp="1" noChangeArrowheads="1"/>
          </p:cNvSpPr>
          <p:nvPr>
            <p:ph idx="1"/>
          </p:nvPr>
        </p:nvSpPr>
        <p:spPr bwMode="auto">
          <a:xfrm>
            <a:off x="838200" y="1795530"/>
            <a:ext cx="1051560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At Jenson Decors, our clients are at the heart of everything we do. Their satisfaction and trust inspire us to keep delivering excellence.</a:t>
            </a:r>
            <a:b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br>
            <a: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Here are a few words from our happy customers: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1" i="1"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“Jenson Decors completely transformed our home. Every detail was handled with perfection and care.”</a:t>
            </a:r>
            <a: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
            </a:r>
            <a:b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br>
            <a: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 Sarah Malik, Homeowner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1" i="1"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“Their team understood our vision better than we did ourselves. Our office looks stunning and professional.”</a:t>
            </a:r>
            <a: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
            </a:r>
            <a:b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br>
            <a: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 Ahmed Khan, Business Owner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1" i="1"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“From design to execution, everything was smooth and on time. Highly recommend their service!”</a:t>
            </a:r>
            <a: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
            </a:r>
            <a:b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br>
            <a:r>
              <a:rPr kumimoji="0" lang="en-US" sz="1800" b="1" i="0" u="none" strike="noStrike" cap="none" normalizeH="0" baseline="0" dirty="0" smtClean="0">
                <a:ln>
                  <a:noFill/>
                </a:ln>
                <a:solidFill>
                  <a:schemeClr val="bg1"/>
                </a:solidFill>
                <a:effectLst>
                  <a:outerShdw blurRad="38100" dist="38100" dir="2700000" algn="tl">
                    <a:srgbClr val="000000">
                      <a:alpha val="43137"/>
                    </a:srgbClr>
                  </a:outerShdw>
                </a:effectLst>
                <a:latin typeface="Bodoni MT" panose="02070603080606020203" pitchFamily="18" charset="0"/>
              </a:rPr>
              <a:t>— Fatima Noor, Interior Enthusiast</a:t>
            </a:r>
          </a:p>
        </p:txBody>
      </p:sp>
    </p:spTree>
    <p:extLst>
      <p:ext uri="{BB962C8B-B14F-4D97-AF65-F5344CB8AC3E}">
        <p14:creationId xmlns:p14="http://schemas.microsoft.com/office/powerpoint/2010/main" val="2942583552"/>
      </p:ext>
    </p:extLst>
  </p:cSld>
  <p:clrMapOvr>
    <a:masterClrMapping/>
  </p:clrMapOvr>
  <mc:AlternateContent xmlns:mc="http://schemas.openxmlformats.org/markup-compatibility/2006" xmlns:p14="http://schemas.microsoft.com/office/powerpoint/2010/main">
    <mc:Choice Requires="p14">
      <p:transition spd="slow" p14:dur="3400" advTm="5000">
        <p14:reveal/>
      </p:transition>
    </mc:Choice>
    <mc:Fallback xmlns="">
      <p:transition spd="slow" advTm="500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000" b="1" i="1" dirty="0" smtClean="0">
                <a:solidFill>
                  <a:schemeClr val="accent4"/>
                </a:solidFill>
                <a:latin typeface="PMingLiU-ExtB" panose="02020500000000000000" pitchFamily="18" charset="-120"/>
                <a:ea typeface="PMingLiU-ExtB" panose="02020500000000000000" pitchFamily="18" charset="-120"/>
              </a:rPr>
              <a:t>Contact us</a:t>
            </a:r>
            <a:endParaRPr lang="en-US" sz="6000" b="1" i="1" dirty="0">
              <a:solidFill>
                <a:schemeClr val="accent4"/>
              </a:solidFill>
              <a:latin typeface="PMingLiU-ExtB" panose="02020500000000000000" pitchFamily="18" charset="-120"/>
              <a:ea typeface="PMingLiU-ExtB" panose="02020500000000000000" pitchFamily="18" charset="-120"/>
            </a:endParaRPr>
          </a:p>
        </p:txBody>
      </p:sp>
      <p:sp>
        <p:nvSpPr>
          <p:cNvPr id="3" name="Content Placeholder 2"/>
          <p:cNvSpPr>
            <a:spLocks noGrp="1"/>
          </p:cNvSpPr>
          <p:nvPr>
            <p:ph idx="1"/>
          </p:nvPr>
        </p:nvSpPr>
        <p:spPr/>
        <p:txBody>
          <a:bodyPr/>
          <a:lstStyle/>
          <a:p>
            <a:r>
              <a:rPr lang="en-US" dirty="0" smtClean="0">
                <a:solidFill>
                  <a:schemeClr val="bg1"/>
                </a:solidFill>
                <a:latin typeface="Bodoni MT" panose="02070603080606020203" pitchFamily="18" charset="0"/>
              </a:rPr>
              <a:t>Contains details to our company</a:t>
            </a:r>
          </a:p>
          <a:p>
            <a:r>
              <a:rPr lang="en-US" dirty="0" smtClean="0">
                <a:solidFill>
                  <a:schemeClr val="bg1"/>
                </a:solidFill>
                <a:latin typeface="Bodoni MT" panose="02070603080606020203" pitchFamily="18" charset="0"/>
              </a:rPr>
              <a:t>Contains our G-mail in which you can message us about personal designs which you want to make </a:t>
            </a:r>
          </a:p>
          <a:p>
            <a:r>
              <a:rPr lang="en-US" dirty="0" smtClean="0">
                <a:solidFill>
                  <a:schemeClr val="bg1"/>
                </a:solidFill>
                <a:latin typeface="Bodoni MT" panose="02070603080606020203" pitchFamily="18" charset="0"/>
              </a:rPr>
              <a:t>We also use our G-mail to inform you about your products delivery</a:t>
            </a:r>
          </a:p>
          <a:p>
            <a:r>
              <a:rPr lang="en-US" dirty="0" smtClean="0">
                <a:solidFill>
                  <a:schemeClr val="bg1"/>
                </a:solidFill>
                <a:latin typeface="Bodoni MT" panose="02070603080606020203" pitchFamily="18" charset="0"/>
              </a:rPr>
              <a:t>You can personally order too with our contact number</a:t>
            </a:r>
          </a:p>
          <a:p>
            <a:endParaRPr lang="en-US" dirty="0">
              <a:solidFill>
                <a:schemeClr val="bg1"/>
              </a:solidFill>
            </a:endParaRPr>
          </a:p>
        </p:txBody>
      </p:sp>
    </p:spTree>
    <p:extLst>
      <p:ext uri="{BB962C8B-B14F-4D97-AF65-F5344CB8AC3E}">
        <p14:creationId xmlns:p14="http://schemas.microsoft.com/office/powerpoint/2010/main" val="3237998051"/>
      </p:ext>
    </p:extLst>
  </p:cSld>
  <p:clrMapOvr>
    <a:masterClrMapping/>
  </p:clrMapOvr>
  <mc:AlternateContent xmlns:mc="http://schemas.openxmlformats.org/markup-compatibility/2006">
    <mc:Choice xmlns:p14="http://schemas.microsoft.com/office/powerpoint/2010/main" Requires="p14">
      <p:transition spd="slow" p14:dur="3400" advTm="5000">
        <p14:reveal/>
      </p:transition>
    </mc:Choice>
    <mc:Fallback>
      <p:transition spd="slow" advTm="500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205</TotalTime>
  <Words>696</Words>
  <Application>Microsoft Office PowerPoint</Application>
  <PresentationFormat>Widescreen</PresentationFormat>
  <Paragraphs>78</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PMingLiU-ExtB</vt:lpstr>
      <vt:lpstr>Arial</vt:lpstr>
      <vt:lpstr>Bahnschrift Light</vt:lpstr>
      <vt:lpstr>Bodoni MT</vt:lpstr>
      <vt:lpstr>Calibri</vt:lpstr>
      <vt:lpstr>Calibri Light</vt:lpstr>
      <vt:lpstr>Office Theme</vt:lpstr>
      <vt:lpstr>Jenson Decors</vt:lpstr>
      <vt:lpstr>Our Introduction</vt:lpstr>
      <vt:lpstr>Our Arts</vt:lpstr>
      <vt:lpstr>What We Offer</vt:lpstr>
      <vt:lpstr>Materials And Styles</vt:lpstr>
      <vt:lpstr>Our Philosophy</vt:lpstr>
      <vt:lpstr> Design Styles We Offer</vt:lpstr>
      <vt:lpstr>Customer Testimonials &amp; Achievements</vt:lpstr>
      <vt:lpstr>Contact us</vt:lpstr>
      <vt:lpstr>Sign In</vt:lpstr>
      <vt:lpstr>Future Goals</vt:lpstr>
      <vt:lpstr>Conclusion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Jenson Decors</dc:title>
  <dc:creator>Five Star Computer</dc:creator>
  <cp:lastModifiedBy>Five Star Computer</cp:lastModifiedBy>
  <cp:revision>17</cp:revision>
  <dcterms:created xsi:type="dcterms:W3CDTF">2025-11-05T12:30:28Z</dcterms:created>
  <dcterms:modified xsi:type="dcterms:W3CDTF">2025-11-18T12:46:41Z</dcterms:modified>
</cp:coreProperties>
</file>

<file path=docProps/thumbnail.jpeg>
</file>